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5" r:id="rId2"/>
    <p:sldMasterId id="2147483687" r:id="rId3"/>
    <p:sldMasterId id="2147483691" r:id="rId4"/>
    <p:sldMasterId id="2147483694" r:id="rId5"/>
    <p:sldMasterId id="2147483696" r:id="rId6"/>
  </p:sldMasterIdLst>
  <p:notesMasterIdLst>
    <p:notesMasterId r:id="rId25"/>
  </p:notesMasterIdLst>
  <p:sldIdLst>
    <p:sldId id="264" r:id="rId7"/>
    <p:sldId id="287" r:id="rId8"/>
    <p:sldId id="288" r:id="rId9"/>
    <p:sldId id="259" r:id="rId10"/>
    <p:sldId id="268" r:id="rId11"/>
    <p:sldId id="286" r:id="rId12"/>
    <p:sldId id="289" r:id="rId13"/>
    <p:sldId id="293" r:id="rId14"/>
    <p:sldId id="290" r:id="rId15"/>
    <p:sldId id="292" r:id="rId16"/>
    <p:sldId id="291" r:id="rId17"/>
    <p:sldId id="294" r:id="rId18"/>
    <p:sldId id="295" r:id="rId19"/>
    <p:sldId id="296" r:id="rId20"/>
    <p:sldId id="297" r:id="rId21"/>
    <p:sldId id="299" r:id="rId22"/>
    <p:sldId id="298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9"/>
    <p:restoredTop sz="93848" autoAdjust="0"/>
  </p:normalViewPr>
  <p:slideViewPr>
    <p:cSldViewPr>
      <p:cViewPr varScale="1">
        <p:scale>
          <a:sx n="109" d="100"/>
          <a:sy n="109" d="100"/>
        </p:scale>
        <p:origin x="1860" y="108"/>
      </p:cViewPr>
      <p:guideLst>
        <p:guide orient="horz" pos="2160"/>
        <p:guide pos="2880"/>
        <p:guide pos="5420"/>
        <p:guide pos="3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EC-44A6-B70A-B3AD72DE44A9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EC-44A6-B70A-B3AD72DE44A9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EC-44A6-B70A-B3AD72DE44A9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EC-44A6-B70A-B3AD72DE44A9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EC-44A6-B70A-B3AD72DE44A9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EC-44A6-B70A-B3AD72DE4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F-4CCF-9097-6561A8083F9A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F-4CCF-9097-6561A8083F9A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F-4CCF-9097-6561A8083F9A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F-4CCF-9097-6561A8083F9A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F-4CCF-9097-6561A8083F9A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BF-4CCF-9097-6561A808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0E09E3-6EA3-4791-8DC0-69462059A8A9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07EBAF-47C3-4C5C-B76F-9C7D07AFB98D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519141638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211F29-BB9A-45AC-AFF8-0D168130E97E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AEFAB7-1B28-436C-B7F6-88CFBC52C756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2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222603267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6"/>
            <a:ext cx="1116000" cy="14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7"/>
            <a:ext cx="2704098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24.png"/><Relationship Id="rId5" Type="http://schemas.openxmlformats.org/officeDocument/2006/relationships/image" Target="../media/image37.emf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76445" y="1495399"/>
            <a:ext cx="6840760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Особенности построения измерительных каналов радиационного мониторинга АЭС большой мощности с учетом проектных требований объектов контроля</a:t>
            </a:r>
            <a:endParaRPr lang="ru-RU" sz="24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149080"/>
            <a:ext cx="8712968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Ветошкин Е.М.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ачальник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СРК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u="sng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Гордеев А.С.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   Главный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конструктор АСРК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Иванов А.А.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     Главный конструктор ТСРК – заместитель начальника  ОСРК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Калин А.В.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       Заместитель начальника ОСРК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Насибуллин Р.А.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лавный конструктор АСКРО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Чебышов С.Б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.,     Первый ЗГД по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научной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работе –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главный конструктор, д.т.н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., 	             профессор</a:t>
            </a:r>
            <a:endParaRPr lang="en-US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Черкашин И.И.,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Заместитель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главного конструктора – начальник отдела 	          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	             аналитики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 информации, д.т.н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.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476671"/>
            <a:ext cx="3131840" cy="988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35" y="292494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на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«Физико-технические интеллектуальные системы»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(ФТИС-2022)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НИЯУ МИФИ 08-10 февраля 2022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Выводы по результатам обзора измерительных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каналов АСРК в различных проектах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33096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Отмечается тенденция, когда в основу проектных требований к метрологическим характеристикам измерительных каналов АСРК ложатся параметры конкретных производителей оборудования, не </a:t>
            </a:r>
            <a:r>
              <a:rPr lang="ru-RU" sz="1600" dirty="0" smtClean="0"/>
              <a:t>производятся </a:t>
            </a:r>
            <a:r>
              <a:rPr lang="ru-RU" sz="1600" dirty="0" smtClean="0"/>
              <a:t>соответствующие расчеты радиационных величин, </a:t>
            </a:r>
            <a:r>
              <a:rPr lang="ru-RU" sz="1600" dirty="0" smtClean="0"/>
              <a:t>а производители оборудования обеспечивают </a:t>
            </a:r>
            <a:r>
              <a:rPr lang="ru-RU" sz="1600" dirty="0" smtClean="0"/>
              <a:t>таким образом свои конкурентные </a:t>
            </a:r>
            <a:r>
              <a:rPr lang="ru-RU" sz="1600" dirty="0" smtClean="0"/>
              <a:t>преимущества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ряде случаев проектные требования по диапазону и точности измерений превышают потребность, обусловленную параметрами технологических процессов </a:t>
            </a:r>
            <a:r>
              <a:rPr lang="ru-RU" sz="1600" dirty="0"/>
              <a:t>и не подтверждаются физическими </a:t>
            </a:r>
            <a:r>
              <a:rPr lang="ru-RU" sz="1600" dirty="0" smtClean="0"/>
              <a:t>расчетами</a:t>
            </a:r>
            <a:r>
              <a:rPr lang="en-US" sz="1600" dirty="0" smtClean="0"/>
              <a:t>,</a:t>
            </a:r>
            <a:r>
              <a:rPr lang="ru-RU" sz="1600" dirty="0" smtClean="0"/>
              <a:t> т.е. являются избыточными.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Избыточность требований к метрологическим характеристикам отдельных измерительных каналов ухудшает эксплуатационные возможности системы АСРК </a:t>
            </a:r>
            <a:r>
              <a:rPr lang="ru-RU" sz="1600" dirty="0"/>
              <a:t>в</a:t>
            </a:r>
            <a:r>
              <a:rPr lang="ru-RU" sz="1600" dirty="0" smtClean="0"/>
              <a:t> целом, требует дополнительных затрат на приобретение оборудования (включая поверочные установки, эталоны, </a:t>
            </a:r>
            <a:r>
              <a:rPr lang="ru-RU" sz="1600" dirty="0" smtClean="0"/>
              <a:t>образцовые </a:t>
            </a:r>
            <a:r>
              <a:rPr lang="ru-RU" sz="1600" dirty="0" smtClean="0"/>
              <a:t>ИИИ</a:t>
            </a:r>
            <a:r>
              <a:rPr lang="ru-RU" sz="1600" dirty="0" smtClean="0"/>
              <a:t>) в существенно ограничивает типизацию и унификацию технических решений как в пределах одного проекта, так и между проектами-аналогами.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56084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Имеются существенные предпосылки для оптимизации комплекса требований к объему радиационного контроля для обеспечения унификации и типизации ПТС в рамках реализации перспективных проектов создания и ввода в действие АСРК АЭС за рубежом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2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723710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Источники для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формирования перечня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типовых ИК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6348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Источники для составления перечня типовых ИК АСРК</a:t>
            </a:r>
            <a:r>
              <a:rPr lang="en-US" sz="1600" dirty="0" smtClean="0"/>
              <a:t>,</a:t>
            </a:r>
            <a:r>
              <a:rPr lang="ru-RU" sz="1600" dirty="0" smtClean="0"/>
              <a:t> по </a:t>
            </a:r>
            <a:r>
              <a:rPr lang="ru-RU" sz="1600" dirty="0"/>
              <a:t>метрологическим характеристикам удовлетворяющим потребностям перспективных проектов </a:t>
            </a:r>
            <a:r>
              <a:rPr lang="ru-RU" sz="1600" dirty="0" smtClean="0"/>
              <a:t>АЭС</a:t>
            </a:r>
            <a:r>
              <a:rPr lang="en-US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>:</a:t>
            </a:r>
            <a:r>
              <a:rPr lang="ru-RU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</a:br>
            <a:endParaRPr lang="ru-RU" sz="16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3" descr="U:\3354665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02" y="4063945"/>
            <a:ext cx="2952328" cy="19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2342095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Частные технические задания на разработку </a:t>
            </a:r>
            <a:r>
              <a:rPr lang="ru-RU" sz="1600" dirty="0"/>
              <a:t>АСРК для</a:t>
            </a:r>
            <a:r>
              <a:rPr lang="ru-RU" sz="1600" dirty="0"/>
              <a:t> </a:t>
            </a:r>
            <a:r>
              <a:rPr lang="ru-RU" sz="1600" dirty="0" err="1" smtClean="0"/>
              <a:t>Нововоронежской</a:t>
            </a:r>
            <a:r>
              <a:rPr lang="ru-RU" sz="1600" dirty="0" smtClean="0"/>
              <a:t> АЭС-2 (проект АЭС-2006)</a:t>
            </a:r>
            <a:r>
              <a:rPr lang="en-US" sz="1600" dirty="0" smtClean="0"/>
              <a:t>, </a:t>
            </a:r>
            <a:r>
              <a:rPr lang="ru-RU" sz="1600" dirty="0"/>
              <a:t>АЭС «</a:t>
            </a:r>
            <a:r>
              <a:rPr lang="ru-RU" sz="1600" dirty="0" err="1"/>
              <a:t>Руппур</a:t>
            </a:r>
            <a:r>
              <a:rPr lang="ru-RU" sz="1600" dirty="0" smtClean="0"/>
              <a:t>»</a:t>
            </a:r>
            <a:r>
              <a:rPr lang="en-US" sz="1600" dirty="0" smtClean="0"/>
              <a:t>, </a:t>
            </a:r>
            <a:r>
              <a:rPr lang="ru-RU" sz="1600" dirty="0" smtClean="0"/>
              <a:t>АЭС </a:t>
            </a:r>
            <a:r>
              <a:rPr lang="ru-RU" sz="1600" dirty="0"/>
              <a:t>«</a:t>
            </a:r>
            <a:r>
              <a:rPr lang="ru-RU" sz="1600" dirty="0" err="1"/>
              <a:t>Акку</a:t>
            </a:r>
            <a:r>
              <a:rPr lang="ru-RU" sz="1600" dirty="0" err="1"/>
              <a:t>ю</a:t>
            </a:r>
            <a:r>
              <a:rPr lang="ru-RU" sz="1600" dirty="0" smtClean="0"/>
              <a:t>»</a:t>
            </a:r>
            <a:r>
              <a:rPr lang="en-US" sz="1600" dirty="0" smtClean="0"/>
              <a:t>,</a:t>
            </a:r>
            <a:r>
              <a:rPr lang="ru-RU" sz="1600" dirty="0" smtClean="0"/>
              <a:t>Курской АЭС-2 (проекты ВВЭР-ТОИ)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Стандарт организации АО «Концерн Росэнергоатом» «Системы </a:t>
            </a:r>
            <a:r>
              <a:rPr lang="ru-RU" sz="1600" dirty="0"/>
              <a:t>радиационного контроля атомных электростанций. Общие </a:t>
            </a:r>
            <a:r>
              <a:rPr lang="ru-RU" sz="1600" dirty="0" smtClean="0"/>
              <a:t>требования». </a:t>
            </a:r>
            <a:r>
              <a:rPr lang="ru-RU" sz="1600" dirty="0"/>
              <a:t>СТО </a:t>
            </a:r>
            <a:r>
              <a:rPr lang="ru-RU" sz="1600" dirty="0" smtClean="0"/>
              <a:t>1.1.1.04.001.1384-2017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Каталоги продукции АО «СНИИП» и ведущих производителей оборудования АСРК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120" y="4063945"/>
            <a:ext cx="2619708" cy="19167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9" y="4063945"/>
            <a:ext cx="2427745" cy="19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Перечень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типовых ИК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32092"/>
              </p:ext>
            </p:extLst>
          </p:nvPr>
        </p:nvGraphicFramePr>
        <p:xfrm>
          <a:off x="511614" y="1206633"/>
          <a:ext cx="792088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018"/>
                <a:gridCol w="3029731"/>
                <a:gridCol w="2214131"/>
              </a:tblGrid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Наименование </a:t>
                      </a:r>
                      <a:r>
                        <a:rPr lang="ru-RU" sz="1600" kern="1200" dirty="0" smtClean="0">
                          <a:effectLst/>
                        </a:rPr>
                        <a:t>контролируемых параметров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Диапазоны измерений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(диапазон </a:t>
                      </a:r>
                      <a:r>
                        <a:rPr lang="ru-RU" sz="1600" kern="1200" dirty="0">
                          <a:effectLst/>
                        </a:rPr>
                        <a:t>регистрируемых энергий)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Пределы </a:t>
                      </a:r>
                      <a:r>
                        <a:rPr lang="ru-RU" sz="1600" kern="1200" dirty="0">
                          <a:effectLst/>
                        </a:rPr>
                        <a:t>основной относительной погрешности, </a:t>
                      </a:r>
                      <a:r>
                        <a:rPr lang="ru-RU" sz="1600" kern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МАЭД гамма-излучения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-7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2</a:t>
                      </a:r>
                      <a:r>
                        <a:rPr lang="ru-RU" sz="1600" kern="1200" dirty="0">
                          <a:effectLst/>
                        </a:rPr>
                        <a:t>, Зв/ч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0,05 до 8,0, МэВ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МПД гамма-излучения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-7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2</a:t>
                      </a:r>
                      <a:r>
                        <a:rPr lang="ru-RU" sz="1600" kern="1200" dirty="0">
                          <a:effectLst/>
                        </a:rPr>
                        <a:t>, Гр/ч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0,06 до 3,0, МэВ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МПД </a:t>
                      </a:r>
                      <a:r>
                        <a:rPr lang="ru-RU" sz="1600" kern="1200" dirty="0" smtClean="0">
                          <a:effectLst/>
                        </a:rPr>
                        <a:t>гамма-излучения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(для </a:t>
                      </a:r>
                      <a:r>
                        <a:rPr lang="ru-RU" sz="1600" kern="1200" dirty="0">
                          <a:effectLst/>
                        </a:rPr>
                        <a:t>аварийных условий)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-3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5</a:t>
                      </a:r>
                      <a:r>
                        <a:rPr lang="ru-RU" sz="1600" kern="1200" dirty="0">
                          <a:effectLst/>
                        </a:rPr>
                        <a:t>, Гр/ч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0,06 до 3,0, МэВ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</a:t>
                      </a:r>
                      <a:r>
                        <a:rPr lang="en-US" sz="1600" kern="1200" dirty="0">
                          <a:effectLst/>
                        </a:rPr>
                        <a:t>I</a:t>
                      </a:r>
                      <a:r>
                        <a:rPr lang="ru-RU" sz="1600" kern="1200" baseline="300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3,7 до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6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(в спектре излучения </a:t>
                      </a:r>
                      <a:r>
                        <a:rPr lang="en-US" sz="1600" kern="1200" dirty="0">
                          <a:effectLst/>
                        </a:rPr>
                        <a:t>I</a:t>
                      </a:r>
                      <a:r>
                        <a:rPr lang="ru-RU" sz="1600" kern="1200" baseline="30000" dirty="0">
                          <a:effectLst/>
                        </a:rPr>
                        <a:t>131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72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ОА радиоактивных аэрозолей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 альфа-излучению: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-2</a:t>
                      </a:r>
                      <a:r>
                        <a:rPr lang="ru-RU" sz="1600" kern="1200" dirty="0">
                          <a:effectLst/>
                        </a:rPr>
                        <a:t> до 2,0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5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3,0 до 8,0, МэВ)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 бета-излучению: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-1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6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3,0 до 8,0, МэВ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ОА ИРГ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4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13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0,06 до 3,0, МэВ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en-US" sz="1600" kern="12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Перечень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типовых ИК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АСРК (продолжение)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4001"/>
              </p:ext>
            </p:extLst>
          </p:nvPr>
        </p:nvGraphicFramePr>
        <p:xfrm>
          <a:off x="539552" y="1223773"/>
          <a:ext cx="792088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018"/>
                <a:gridCol w="3747696"/>
                <a:gridCol w="1496166"/>
              </a:tblGrid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Наименование контролируемых параметров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Диапазоны </a:t>
                      </a:r>
                      <a:r>
                        <a:rPr lang="ru-RU" sz="1600" kern="1200" dirty="0" smtClean="0">
                          <a:effectLst/>
                        </a:rPr>
                        <a:t>измерений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(диапазон </a:t>
                      </a:r>
                      <a:r>
                        <a:rPr lang="ru-RU" sz="1600" kern="1200" dirty="0">
                          <a:effectLst/>
                        </a:rPr>
                        <a:t>регистрируемых энергий)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Пределы основной относительной погрешности,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жидкости (бесконтактный вариант)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1,5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r>
                        <a:rPr lang="ru-RU" sz="1600" kern="1200">
                          <a:effectLst/>
                        </a:rPr>
                        <a:t> до 3,7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8</a:t>
                      </a:r>
                      <a:r>
                        <a:rPr lang="ru-RU" sz="1600" kern="1200">
                          <a:effectLst/>
                        </a:rPr>
                        <a:t>, Бк/м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(от 0,05 до 7,2, МэВ)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en-US" sz="1600" kern="12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АО жидкости (проточный вариант)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2,5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r>
                        <a:rPr lang="ru-RU" sz="1600" kern="1200">
                          <a:effectLst/>
                        </a:rPr>
                        <a:t> до 3,7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8</a:t>
                      </a:r>
                      <a:r>
                        <a:rPr lang="ru-RU" sz="1600" kern="1200">
                          <a:effectLst/>
                        </a:rPr>
                        <a:t>, Бк/м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(от 0,1 до 3,0, МэВ)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АО жидкости (погружной вариант)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4,0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8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(от 0,15 до 1,5, МэВ)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ОА </a:t>
                      </a:r>
                      <a:r>
                        <a:rPr lang="en-US" sz="1600" kern="1200">
                          <a:effectLst/>
                        </a:rPr>
                        <a:t>N</a:t>
                      </a:r>
                      <a:r>
                        <a:rPr lang="ru-RU" sz="1600" kern="1200" baseline="300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1,5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r>
                        <a:rPr lang="ru-RU" sz="1600" kern="1200">
                          <a:effectLst/>
                        </a:rPr>
                        <a:t> до 3,7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8</a:t>
                      </a:r>
                      <a:r>
                        <a:rPr lang="ru-RU" sz="1600" kern="1200">
                          <a:effectLst/>
                        </a:rPr>
                        <a:t>, Бк/м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(от 0,05 до 7,2, МэВ)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ОА </a:t>
                      </a:r>
                      <a:r>
                        <a:rPr lang="en-US" sz="1600" kern="1200">
                          <a:effectLst/>
                        </a:rPr>
                        <a:t>Na</a:t>
                      </a:r>
                      <a:r>
                        <a:rPr lang="ru-RU" sz="1600" kern="1200" baseline="30000">
                          <a:effectLst/>
                        </a:rPr>
                        <a:t>24</a:t>
                      </a:r>
                      <a:r>
                        <a:rPr lang="ru-RU" sz="1600" kern="1200">
                          <a:effectLst/>
                        </a:rPr>
                        <a:t> в солевом остатке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5,0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r>
                        <a:rPr lang="ru-RU" sz="1600" kern="1200">
                          <a:effectLst/>
                        </a:rPr>
                        <a:t> до 1,0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10</a:t>
                      </a:r>
                      <a:r>
                        <a:rPr lang="ru-RU" sz="1600" kern="1200">
                          <a:effectLst/>
                        </a:rPr>
                        <a:t>, Бк/м</a:t>
                      </a:r>
                      <a:r>
                        <a:rPr lang="ru-RU" sz="1600" kern="12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(в спектре излучения </a:t>
                      </a:r>
                      <a:r>
                        <a:rPr lang="en-US" sz="1600" kern="1200">
                          <a:effectLst/>
                        </a:rPr>
                        <a:t>Na</a:t>
                      </a:r>
                      <a:r>
                        <a:rPr lang="ru-RU" sz="1600" kern="1200" baseline="30000">
                          <a:effectLst/>
                        </a:rPr>
                        <a:t>24</a:t>
                      </a:r>
                      <a:r>
                        <a:rPr lang="ru-RU" sz="1600" kern="1200">
                          <a:effectLst/>
                        </a:rPr>
                        <a:t>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Индивидуальный эквивалент дозы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5,0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-5</a:t>
                      </a:r>
                      <a:r>
                        <a:rPr lang="ru-RU" sz="1600" kern="1200">
                          <a:effectLst/>
                        </a:rPr>
                        <a:t> до 1,0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1</a:t>
                      </a:r>
                      <a:r>
                        <a:rPr lang="ru-RU" sz="1600" kern="1200">
                          <a:effectLst/>
                        </a:rPr>
                        <a:t>, Зв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(рентгеновское и гамма-излучение от 0,015 до 7,0, МэВ)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Плотность потока бета-частиц с поверхности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 1,0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0</a:t>
                      </a:r>
                      <a:r>
                        <a:rPr lang="ru-RU" sz="1600" kern="1200">
                          <a:effectLst/>
                        </a:rPr>
                        <a:t> до 1,5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10</a:t>
                      </a:r>
                      <a:r>
                        <a:rPr lang="ru-RU" sz="1600" kern="1200" baseline="30000">
                          <a:effectLst/>
                        </a:rPr>
                        <a:t>4</a:t>
                      </a:r>
                      <a:r>
                        <a:rPr lang="ru-RU" sz="1600" kern="1200">
                          <a:effectLst/>
                        </a:rPr>
                        <a:t>,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част.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см</a:t>
                      </a:r>
                      <a:r>
                        <a:rPr lang="ru-RU" sz="1600" kern="1200" baseline="30000">
                          <a:effectLst/>
                        </a:rPr>
                        <a:t>-2</a:t>
                      </a:r>
                      <a:r>
                        <a:rPr lang="ru-RU" sz="1600" kern="120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>
                          <a:effectLst/>
                        </a:rPr>
                        <a:t>мин.</a:t>
                      </a:r>
                      <a:r>
                        <a:rPr lang="ru-RU" sz="1600" kern="1200" baseline="30000">
                          <a:effectLst/>
                        </a:rPr>
                        <a:t>-1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(от 0,1 до 2,5, МэВ)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14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Продуктовая линейка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АСРК АО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СНИИП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»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11505"/>
              </p:ext>
            </p:extLst>
          </p:nvPr>
        </p:nvGraphicFramePr>
        <p:xfrm>
          <a:off x="492225" y="1166619"/>
          <a:ext cx="8153398" cy="420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386">
                  <a:extLst>
                    <a:ext uri="{9D8B030D-6E8A-4147-A177-3AD203B41FA5}">
                      <a16:colId xmlns:a16="http://schemas.microsoft.com/office/drawing/2014/main" xmlns="" val="337620441"/>
                    </a:ext>
                  </a:extLst>
                </a:gridCol>
                <a:gridCol w="644944">
                  <a:extLst>
                    <a:ext uri="{9D8B030D-6E8A-4147-A177-3AD203B41FA5}">
                      <a16:colId xmlns:a16="http://schemas.microsoft.com/office/drawing/2014/main" xmlns="" val="551317599"/>
                    </a:ext>
                  </a:extLst>
                </a:gridCol>
                <a:gridCol w="1102213">
                  <a:extLst>
                    <a:ext uri="{9D8B030D-6E8A-4147-A177-3AD203B41FA5}">
                      <a16:colId xmlns:a16="http://schemas.microsoft.com/office/drawing/2014/main" xmlns="" val="255011619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xmlns="" val="318103174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xmlns="" val="2843994536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xmlns="" val="242722591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xmlns="" val="2530427986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xmlns="" val="2194142016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изделия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УДГБ-47Р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УДЖГ-43Р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УДЖГ-43Р-01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УДАГ-09Р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БДАС-05Р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СГГ-02Р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СЕГ-01Р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3782397"/>
                  </a:ext>
                </a:extLst>
              </a:tr>
              <a:tr h="550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Текущая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линейка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БДГБ-50Р +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БПА-57Р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УДЖГ-35Р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БДЖГ-13Р +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БПА-57Р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УДАГ-08Р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БДАС-04Р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8758584"/>
                  </a:ext>
                </a:extLst>
              </a:tr>
              <a:tr h="6592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ИРГ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жидкости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аэрозолей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выбросов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теплоносителя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4523976"/>
                  </a:ext>
                </a:extLst>
              </a:tr>
              <a:tr h="2304951">
                <a:tc gridSpan="2"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вид прототипа</a:t>
                      </a: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вид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изделия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«СНИИП»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71817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281113"/>
            <a:ext cx="1008112" cy="948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61" y="4277643"/>
            <a:ext cx="980023" cy="951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076" y="4274926"/>
            <a:ext cx="1009168" cy="882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400" y="4274926"/>
            <a:ext cx="878413" cy="882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295" y="4226245"/>
            <a:ext cx="503418" cy="1044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297" y="4221088"/>
            <a:ext cx="473983" cy="1029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314" y="3194969"/>
            <a:ext cx="880946" cy="851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3475" y="3132870"/>
            <a:ext cx="892701" cy="961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4745" y="3132870"/>
            <a:ext cx="843559" cy="9613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328" y="3121211"/>
            <a:ext cx="691413" cy="9905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8877" y="5454508"/>
            <a:ext cx="8206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разработки выведены на рынок в рамках инвестиционного проекта «Совершенствование продуктовой линейки гражданского назначения» (шифр «Кайман»)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которого одобрена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Госкорпорацией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при поддержке АО «РАСУ»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«Концерн Росэнергоатом» и АО АСЭ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7944" y="3081680"/>
            <a:ext cx="1008112" cy="101253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025" y="3269137"/>
            <a:ext cx="1080120" cy="7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3308" y="4146882"/>
            <a:ext cx="509580" cy="5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15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756084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Продуктовая линейка АСРК АО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СНИИП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(продолжение)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00820"/>
              </p:ext>
            </p:extLst>
          </p:nvPr>
        </p:nvGraphicFramePr>
        <p:xfrm>
          <a:off x="492227" y="1138163"/>
          <a:ext cx="7968206" cy="4225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018">
                  <a:extLst>
                    <a:ext uri="{9D8B030D-6E8A-4147-A177-3AD203B41FA5}">
                      <a16:colId xmlns:a16="http://schemas.microsoft.com/office/drawing/2014/main" xmlns="" val="337620441"/>
                    </a:ext>
                  </a:extLst>
                </a:gridCol>
                <a:gridCol w="664018">
                  <a:extLst>
                    <a:ext uri="{9D8B030D-6E8A-4147-A177-3AD203B41FA5}">
                      <a16:colId xmlns:a16="http://schemas.microsoft.com/office/drawing/2014/main" xmlns="" val="551317599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xmlns="" val="2550116193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xmlns="" val="3181031742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xmlns="" val="2843994536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xmlns="" val="2427225910"/>
                    </a:ext>
                  </a:extLst>
                </a:gridCol>
                <a:gridCol w="1328034">
                  <a:extLst>
                    <a:ext uri="{9D8B030D-6E8A-4147-A177-3AD203B41FA5}">
                      <a16:colId xmlns:a16="http://schemas.microsoft.com/office/drawing/2014/main" xmlns="" val="2530427986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изделия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УДПГ-08Р*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БДРГ-42Р исп.02 + БПА-57Р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БДРГ-42Р +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УНО-280Р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БДБГ-13Р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УНО-280Р + БСС-46Р1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ДКС-15П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ДКС-16П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3782397"/>
                  </a:ext>
                </a:extLst>
              </a:tr>
              <a:tr h="550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Текущая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линейка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БДРГ-42Р исп.02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БПА-57Р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БДРГ-42Р +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БПА-57Р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БДБГ-13Р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БПА-57Р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БСС-46Р1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3551553"/>
                  </a:ext>
                </a:extLst>
              </a:tr>
              <a:tr h="6592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 технологических сред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МПД гамма-излучения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МАЭД гамма-излучения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ИЭД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гамма-</a:t>
                      </a:r>
                      <a:r>
                        <a:rPr lang="en-US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бета- и нейтронного излучения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4523976"/>
                  </a:ext>
                </a:extLst>
              </a:tr>
              <a:tr h="2304951">
                <a:tc gridSpan="2"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вид прототипа</a:t>
                      </a: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вид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изделия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«СНИИП»</a:t>
                      </a: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71817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14" y="4234507"/>
            <a:ext cx="956861" cy="824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212" y="4234507"/>
            <a:ext cx="1004483" cy="926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263189"/>
            <a:ext cx="829043" cy="830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998" y="3355406"/>
            <a:ext cx="1089422" cy="499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3099896"/>
            <a:ext cx="673954" cy="1010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476" y="3139751"/>
            <a:ext cx="673954" cy="10105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135" y="3214605"/>
            <a:ext cx="844416" cy="884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669" y="3198997"/>
            <a:ext cx="1061484" cy="8123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0551" y="4428878"/>
            <a:ext cx="981746" cy="499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8496" y="4205814"/>
            <a:ext cx="1009168" cy="8822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8876" y="5454508"/>
            <a:ext cx="820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Продукт инвестиционного проекта «Совершенствование программно-технических средств радиационного контроля двойного назначения»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(шифр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Нарвал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одобренного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Госкорпорацией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в 2020 году при поддержке АО «РАСУ»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«Концерн «НПО «Аврора» и АО «ОКБМ Африкантов»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3777" y="4728113"/>
            <a:ext cx="796504" cy="547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5473" y="4680980"/>
            <a:ext cx="796504" cy="54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7694" y="4683204"/>
            <a:ext cx="762272" cy="5452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1156" y="4149080"/>
            <a:ext cx="640750" cy="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16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Позиционирование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продуктов для построения ИК АСРК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33182"/>
              </p:ext>
            </p:extLst>
          </p:nvPr>
        </p:nvGraphicFramePr>
        <p:xfrm>
          <a:off x="503271" y="1124744"/>
          <a:ext cx="7957159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737"/>
                <a:gridCol w="1136737"/>
                <a:gridCol w="1136737"/>
                <a:gridCol w="1136737"/>
                <a:gridCol w="1136737"/>
                <a:gridCol w="1136737"/>
                <a:gridCol w="113673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Продукты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Технические характеристики, превосходящие конкурентные аналоги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Диапазон измерений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Погрешность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Габариты и масса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Устойчивость</a:t>
                      </a:r>
                      <a:r>
                        <a:rPr lang="ru-RU" sz="1100" baseline="0" dirty="0" smtClean="0"/>
                        <a:t> к ВВФ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ЭМС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Исполнение на стенде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УНО</a:t>
                      </a:r>
                    </a:p>
                    <a:p>
                      <a:pPr algn="ctr"/>
                      <a:r>
                        <a:rPr lang="ru-RU" sz="1100" dirty="0" smtClean="0"/>
                        <a:t>(</a:t>
                      </a:r>
                      <a:r>
                        <a:rPr lang="en-US" sz="1100" dirty="0" smtClean="0"/>
                        <a:t>n </a:t>
                      </a:r>
                      <a:r>
                        <a:rPr lang="ru-RU" sz="1100" dirty="0" smtClean="0"/>
                        <a:t>каналов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dirty="0" smtClean="0"/>
                        <a:t>= 1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</a:t>
                      </a:r>
                      <a:r>
                        <a:rPr lang="en-US" sz="1100" dirty="0" smtClean="0"/>
                        <a:t>n</a:t>
                      </a:r>
                      <a:r>
                        <a:rPr lang="ru-RU" sz="1100" dirty="0" smtClean="0"/>
                        <a:t> каналов </a:t>
                      </a:r>
                      <a:r>
                        <a:rPr lang="en-US" sz="1100" dirty="0" smtClean="0"/>
                        <a:t>&gt; 1</a:t>
                      </a:r>
                      <a:r>
                        <a:rPr lang="ru-RU" sz="1100" dirty="0" smtClean="0"/>
                        <a:t>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ИРГ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I</a:t>
                      </a:r>
                      <a:r>
                        <a:rPr lang="en-US" sz="1100" baseline="30000" dirty="0" smtClean="0"/>
                        <a:t>131</a:t>
                      </a:r>
                      <a:endParaRPr lang="ru-RU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жидкости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аэрозолей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теплоносителя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ОА</a:t>
                      </a:r>
                      <a:r>
                        <a:rPr lang="ru-RU" sz="1100" baseline="0" dirty="0" smtClean="0"/>
                        <a:t> выбросов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271" y="5344171"/>
            <a:ext cx="447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Перечисленные ИК составляют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70% объема радиационного контроля АСРК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7387662" y="2413601"/>
            <a:ext cx="1011006" cy="295961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4" y="5117287"/>
            <a:ext cx="2190259" cy="16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485275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Перспективы совершенствования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ИК </a:t>
            </a:r>
            <a:r>
              <a:rPr lang="ru-RU" sz="20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0496" y="1254285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Внедрение </a:t>
            </a:r>
            <a:r>
              <a:rPr lang="ru-RU" sz="1600" dirty="0"/>
              <a:t>методов спектрометрического анализа в состав устройств детектирования ОА ИРГ и жидкостей, помимо измерения парциальных ОА реперных радионуклидов, позволяет повысить качество измерительной информации посредством учета удельного состава контролируемых сред при расчете суммарной </a:t>
            </a:r>
            <a:r>
              <a:rPr lang="ru-RU" sz="1600" dirty="0" smtClean="0"/>
              <a:t>ОА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Цифровая обработка сигналов блоков детектирования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Компенсация внешнего фона различными программно-аппаратными методами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влияния сорбции на внутренних поверхностях измерительных объемов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Наращивание функций самодиагностики и информационно-аналитических функций</a:t>
            </a:r>
            <a:endParaRPr lang="ru-RU" sz="1600" dirty="0">
              <a:effectLst/>
            </a:endParaRPr>
          </a:p>
        </p:txBody>
      </p:sp>
      <p:pic>
        <p:nvPicPr>
          <p:cNvPr id="10" name="Рисунок 9" descr="Какой-то БДАС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941873"/>
            <a:ext cx="1885950" cy="2146338"/>
          </a:xfrm>
          <a:prstGeom prst="rect">
            <a:avLst/>
          </a:prstGeom>
        </p:spPr>
      </p:pic>
      <p:pic>
        <p:nvPicPr>
          <p:cNvPr id="11" name="Рисунок 10" descr="Какой-то БДА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539942"/>
            <a:ext cx="1615773" cy="175183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49877" b="4182"/>
          <a:stretch/>
        </p:blipFill>
        <p:spPr bwMode="auto">
          <a:xfrm>
            <a:off x="467544" y="3573016"/>
            <a:ext cx="5053965" cy="271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06" y="5202855"/>
            <a:ext cx="1904117" cy="1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021055"/>
            <a:ext cx="659014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СПАСИБО ЗА ВНИМАНИЕ!</a:t>
            </a:r>
            <a:endParaRPr lang="ru-RU" sz="24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476671"/>
            <a:ext cx="3131840" cy="9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84076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Характеристика АСРК как объекта автоматизации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31" y="108863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Автоматизированная система радиационного контроля (</a:t>
            </a:r>
            <a:r>
              <a:rPr lang="ru-RU" sz="1600" b="1" dirty="0" smtClean="0"/>
              <a:t>АСРК</a:t>
            </a:r>
            <a:r>
              <a:rPr lang="ru-RU" sz="1600" dirty="0" smtClean="0"/>
              <a:t>) – основной инструмент, обеспечивающий </a:t>
            </a:r>
            <a:r>
              <a:rPr lang="ru-RU" sz="1600" dirty="0"/>
              <a:t>радиационную безопасность </a:t>
            </a:r>
            <a:r>
              <a:rPr lang="ru-RU" sz="1600" dirty="0" smtClean="0"/>
              <a:t>АЭС, предназначенный </a:t>
            </a:r>
            <a:r>
              <a:rPr lang="ru-RU" sz="1600" dirty="0"/>
              <a:t>для получения, сбора, обработки, регистрации и представления информации о параметрах, характеризующих радиационное состояние энергоблоков и </a:t>
            </a:r>
            <a:r>
              <a:rPr lang="ru-RU" sz="1600" dirty="0" err="1"/>
              <a:t>общестанционных</a:t>
            </a:r>
            <a:r>
              <a:rPr lang="ru-RU" sz="1600" dirty="0"/>
              <a:t> сооружений АЭС и окружающей среды при всех режимах работы энергоблоков, включая проектные аварии, а также о состоянии энергоблоков при выводе из эксплуатации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404" r="2331" b="39410"/>
          <a:stretch/>
        </p:blipFill>
        <p:spPr>
          <a:xfrm>
            <a:off x="611560" y="2979113"/>
            <a:ext cx="5079820" cy="2055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02045"/>
            <a:ext cx="2890984" cy="256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306506"/>
            <a:ext cx="54006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ИК АСРК составляют от 7 до 15 % от общего объема контроля физических параметров на АЭС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Характеристика АСРК как подсистемы АСУ ТП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330960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АСРК является одной из подсистем АСУТП АЭС</a:t>
            </a:r>
            <a:r>
              <a:rPr lang="en-US" sz="1600" dirty="0" smtClean="0"/>
              <a:t>,</a:t>
            </a:r>
            <a:r>
              <a:rPr lang="ru-RU" sz="1600" dirty="0" smtClean="0"/>
              <a:t> и на нее распространяется все требования к метрологическому обеспечению, предъявляемые к оборудованию важному для безопасности.</a:t>
            </a:r>
          </a:p>
          <a:p>
            <a:pPr algn="just"/>
            <a:r>
              <a:rPr lang="ru-RU" sz="1600" dirty="0" smtClean="0"/>
              <a:t>При этом, </a:t>
            </a:r>
            <a:r>
              <a:rPr lang="ru-RU" sz="1600" dirty="0" smtClean="0"/>
              <a:t>имеются </a:t>
            </a:r>
            <a:r>
              <a:rPr lang="ru-RU" sz="1600" dirty="0" smtClean="0"/>
              <a:t>специфические особенности, </a:t>
            </a:r>
            <a:r>
              <a:rPr lang="ru-RU" sz="1600" dirty="0" smtClean="0"/>
              <a:t>характерные для </a:t>
            </a:r>
            <a:r>
              <a:rPr lang="ru-RU" sz="1600" dirty="0" smtClean="0"/>
              <a:t>АСРК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Широкие диапазоны измерений (до 15 десятичных порядков) с нормированной погрешностью во всем диапазоне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Необходимость использования ИИИ для проведения метрологического обслуживания (поверки)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Режимы функционирования оборудования связаны с </a:t>
            </a:r>
            <a:r>
              <a:rPr lang="ru-RU" sz="1600" dirty="0" err="1" smtClean="0"/>
              <a:t>пробоотбором</a:t>
            </a:r>
            <a:r>
              <a:rPr lang="ru-RU" sz="1600" dirty="0" smtClean="0"/>
              <a:t> радиоактивных сред и расположением измерительных каналов в ЗКД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АСРК не вырабатывает управляющих сигналов, являясь информационно-измерительной системой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Оборудование АСРК не подлежит калибровке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Ряд требований не применим к элементам АСРК, чувствительным к </a:t>
            </a:r>
            <a:r>
              <a:rPr lang="ru-RU" sz="1600" dirty="0" smtClean="0"/>
              <a:t>ионизирующему </a:t>
            </a:r>
            <a:r>
              <a:rPr lang="ru-RU" sz="1600" dirty="0" smtClean="0"/>
              <a:t>излучению (например</a:t>
            </a:r>
            <a:r>
              <a:rPr lang="en-US" sz="1600" dirty="0" smtClean="0"/>
              <a:t>,</a:t>
            </a:r>
            <a:r>
              <a:rPr lang="ru-RU" sz="1600" dirty="0" smtClean="0"/>
              <a:t> по радиационной устойчивости)</a:t>
            </a:r>
          </a:p>
          <a:p>
            <a:pPr algn="just"/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5306506"/>
            <a:ext cx="756084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Перечисление особенности </a:t>
            </a:r>
            <a:r>
              <a:rPr lang="ru-RU" dirty="0" smtClean="0"/>
              <a:t>учитываются </a:t>
            </a:r>
            <a:r>
              <a:rPr lang="ru-RU" dirty="0" smtClean="0"/>
              <a:t>при интеграции АСРК в состав АСУ ТП </a:t>
            </a:r>
            <a:r>
              <a:rPr lang="ru-RU" dirty="0" smtClean="0"/>
              <a:t>АЭС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5460" y="1277442"/>
            <a:ext cx="386388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МАЭД гамма-излучения, 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ч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МПД гамма-излучения, Гр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ч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Перечень основных типов измерительных каналов АСРК современных проектов АЭС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7"/>
          <p:cNvSpPr/>
          <p:nvPr/>
        </p:nvSpPr>
        <p:spPr>
          <a:xfrm>
            <a:off x="470411" y="5962133"/>
            <a:ext cx="5854057" cy="421433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* измерительные каналы применяются в стационарном и мобильном исполнении</a:t>
            </a:r>
          </a:p>
          <a:p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** - требование проекта АСРК для АЭС «</a:t>
            </a:r>
            <a:r>
              <a:rPr lang="ru-RU" sz="1100" dirty="0" err="1" smtClean="0">
                <a:latin typeface="Arial" charset="0"/>
                <a:ea typeface="Arial" charset="0"/>
                <a:cs typeface="Arial" charset="0"/>
              </a:rPr>
              <a:t>Аккую</a:t>
            </a:r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»</a:t>
            </a:r>
            <a:endParaRPr lang="ru-RU" sz="1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436096" y="13186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1297608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контроля помещений (РКП)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8908" y="1873967"/>
            <a:ext cx="4711164" cy="3746277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йода-131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*,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радиоактивных аэрозолей* 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α**-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излучение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ИРГ*,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ИРГ (аварийное),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технологических сред (бесконтактный вариант)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воды (проточный вариант)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воды (погружной вариант)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</a:t>
            </a:r>
            <a:r>
              <a:rPr lang="ru-RU" sz="14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газоаэрозольных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выбросов,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азота-16,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МПД гамма-излучения при МПА, Гр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ч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натрия-24 в солевом остатке,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Параметры воздушного потока, 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ОА радионуклидов в теплоносителя 1 контура,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радионуклидов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выбросах через ВТ,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0242" y="1943894"/>
            <a:ext cx="5854" cy="370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08104" y="3511226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технологического контроля (РТК)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41" y="1821890"/>
            <a:ext cx="1800200" cy="1490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49" y="4077072"/>
            <a:ext cx="996375" cy="1822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82" y="4039986"/>
            <a:ext cx="1010061" cy="1859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43" y="4077072"/>
            <a:ext cx="885981" cy="18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5460" y="1277442"/>
            <a:ext cx="4786620" cy="1376397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рентгеновского и гамма-излучения </a:t>
            </a:r>
            <a:r>
              <a:rPr lang="en-US" sz="1400" dirty="0" err="1"/>
              <a:t>H</a:t>
            </a:r>
            <a:r>
              <a:rPr lang="en-US" sz="1400" baseline="-25000" dirty="0" err="1"/>
              <a:t>p</a:t>
            </a:r>
            <a:r>
              <a:rPr lang="en-US" sz="1400" dirty="0"/>
              <a:t>(10</a:t>
            </a:r>
            <a:r>
              <a:rPr lang="en-US" sz="1400" dirty="0" smtClean="0"/>
              <a:t>)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, 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рентгеновского, гамма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 и бета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 излучения </a:t>
            </a:r>
            <a:r>
              <a:rPr lang="en-US" sz="1400" dirty="0" err="1" smtClean="0"/>
              <a:t>H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(</a:t>
            </a:r>
            <a:r>
              <a:rPr lang="ru-RU" sz="1400" dirty="0" smtClean="0"/>
              <a:t>0,07</a:t>
            </a:r>
            <a:r>
              <a:rPr lang="en-US" sz="1400" dirty="0" smtClean="0"/>
              <a:t>)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нейтронного излучения </a:t>
            </a:r>
            <a:r>
              <a:rPr lang="en-US" sz="1400" dirty="0" err="1"/>
              <a:t>H</a:t>
            </a:r>
            <a:r>
              <a:rPr lang="en-US" sz="1400" baseline="-25000" dirty="0" err="1"/>
              <a:t>p</a:t>
            </a:r>
            <a:r>
              <a:rPr lang="en-US" sz="1400" dirty="0"/>
              <a:t>(10)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Активность радионуклидов в </a:t>
            </a:r>
            <a:r>
              <a:rPr lang="ru-RU" sz="1400" dirty="0" err="1"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 щитовидной железе, легких и теле (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СИЧ), Бк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Перечень основных типов измерительных каналов АСРК современных проектов АЭС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5430242" y="1310992"/>
            <a:ext cx="5854" cy="161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1508868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индивидуального дозиметрического контроля (ИДК)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5515" y="3284984"/>
            <a:ext cx="4423132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Плотность потока бета-частиц с поверхности,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Част,·см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·мин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0242" y="3284984"/>
            <a:ext cx="0" cy="132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23954" y="3783756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контроля загрязнений (РКЗ)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587" y="37837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charset="0"/>
                <a:ea typeface="Arial" charset="0"/>
                <a:cs typeface="Arial" charset="0"/>
              </a:rPr>
              <a:t>(Измерение поверхностного загрязнения спецодежды, обуви и кожных покров персонала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мелких предметов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инструмента и измерительных приборов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спецодежды направляемой в прачечную)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244" y="4805923"/>
            <a:ext cx="7836172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Приведенный перечень ИК РКП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РТК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ИДК и РКЗ является исчерпывающим и соответствует конфигурации АСРК для проектов АЭС-2006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ВВЭР-ТОИ и перспективных проектов.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проекта АЭС в состав АСРК могут включаться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аппаратура радиационного контроля течи теплоносителя из 1 контура во 2 контур (АРКТ), программно-технические средства для периодического и эпизодического контроля (ПЭК), а также блоки и устройства детектирования для радиационного контроля окружающей среды (РКОС), перемещений персонала и транспорта, оборудование контроля при обращении с РАО.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32" y="2059157"/>
            <a:ext cx="1730915" cy="15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Значения внешних воздействующих факторов (ВВФ)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573" y="4217510"/>
            <a:ext cx="756084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Требования к устойчивости оборудования ИК АСРК </a:t>
            </a:r>
            <a:r>
              <a:rPr lang="ru-RU" dirty="0" smtClean="0"/>
              <a:t>к ВВФ </a:t>
            </a:r>
            <a:r>
              <a:rPr lang="ru-RU" dirty="0"/>
              <a:t>во многом определяются географией размещения АЭС на территории </a:t>
            </a:r>
            <a:r>
              <a:rPr lang="ru-RU" dirty="0" smtClean="0"/>
              <a:t>РФ </a:t>
            </a:r>
            <a:r>
              <a:rPr lang="ru-RU" dirty="0"/>
              <a:t>и за рубежом, включая такие страны как Турция (АЭС «</a:t>
            </a:r>
            <a:r>
              <a:rPr lang="ru-RU" dirty="0" err="1"/>
              <a:t>Аккую</a:t>
            </a:r>
            <a:r>
              <a:rPr lang="ru-RU" dirty="0"/>
              <a:t>»), Бангладеш (АЭС «</a:t>
            </a:r>
            <a:r>
              <a:rPr lang="ru-RU" dirty="0" err="1"/>
              <a:t>Руппур</a:t>
            </a:r>
            <a:r>
              <a:rPr lang="ru-RU" dirty="0"/>
              <a:t>»), Индия (АЭС «</a:t>
            </a:r>
            <a:r>
              <a:rPr lang="ru-RU" dirty="0" err="1"/>
              <a:t>Куданкулам</a:t>
            </a:r>
            <a:r>
              <a:rPr lang="ru-RU" dirty="0"/>
              <a:t>»), Египет (АЭС «Эль-</a:t>
            </a:r>
            <a:r>
              <a:rPr lang="ru-RU" dirty="0" err="1"/>
              <a:t>Дабаа</a:t>
            </a:r>
            <a:r>
              <a:rPr lang="ru-RU" dirty="0"/>
              <a:t>») и др.</a:t>
            </a:r>
            <a:endParaRPr lang="ru-RU" dirty="0"/>
          </a:p>
          <a:p>
            <a:r>
              <a:rPr lang="ru-RU" dirty="0" smtClean="0"/>
              <a:t>Очевидно</a:t>
            </a:r>
            <a:r>
              <a:rPr lang="ru-RU" dirty="0"/>
              <a:t>, что для достижения технической конкурентоспособности АСРК за счет унификации программно-технических средств оборудование ИК должно удовлетворять наиболее жестким условиям эксплуатации.</a:t>
            </a:r>
            <a:endParaRPr lang="ru-RU" dirty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43796"/>
              </p:ext>
            </p:extLst>
          </p:nvPr>
        </p:nvGraphicFramePr>
        <p:xfrm>
          <a:off x="623573" y="1064121"/>
          <a:ext cx="7460232" cy="301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664"/>
                <a:gridCol w="1728192"/>
                <a:gridCol w="1080120"/>
                <a:gridCol w="1080120"/>
                <a:gridCol w="122413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ВВФ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effectLst/>
                          <a:latin typeface="+mn-lt"/>
                          <a:ea typeface="+mn-ea"/>
                        </a:rPr>
                        <a:t>Нововоронежская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</a:rPr>
                        <a:t> АЭС-2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АЭС «</a:t>
                      </a:r>
                      <a:r>
                        <a:rPr lang="ru-RU" sz="1400" kern="1200" dirty="0" err="1" smtClean="0">
                          <a:effectLst/>
                        </a:rPr>
                        <a:t>Руппур</a:t>
                      </a:r>
                      <a:r>
                        <a:rPr lang="ru-RU" sz="1400" kern="12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АЭС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Аккую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Курская АЭС-2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Сейсмостойкость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</a:t>
                      </a:r>
                      <a:r>
                        <a:rPr lang="ru-RU" sz="1400">
                          <a:effectLst/>
                        </a:rPr>
                        <a:t>и </a:t>
                      </a: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</a:t>
                      </a:r>
                      <a:r>
                        <a:rPr lang="ru-RU" sz="1400" kern="1200">
                          <a:effectLst/>
                        </a:rPr>
                        <a:t>и </a:t>
                      </a: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Помехоустойчивость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по </a:t>
                      </a:r>
                      <a:r>
                        <a:rPr lang="ru-RU" sz="1400" kern="1200" dirty="0">
                          <a:effectLst/>
                        </a:rPr>
                        <a:t>ГОСТ 32137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 </a:t>
                      </a:r>
                      <a:r>
                        <a:rPr lang="ru-RU" sz="1400" kern="1200">
                          <a:effectLst/>
                        </a:rPr>
                        <a:t>по ГОСТ Р 50746-200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III, 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III, 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Климатическое исполнение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УХЛ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УХЛ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Тип атмосферы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Коррозионные </a:t>
                      </a:r>
                      <a:r>
                        <a:rPr lang="ru-RU" sz="1400" kern="1200" dirty="0" smtClean="0">
                          <a:effectLst/>
                        </a:rPr>
                        <a:t>агенты,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не </a:t>
                      </a:r>
                      <a:r>
                        <a:rPr lang="ru-RU" sz="1400" kern="1200" dirty="0">
                          <a:effectLst/>
                        </a:rPr>
                        <a:t>более, мг/м</a:t>
                      </a:r>
                      <a:r>
                        <a:rPr lang="ru-RU" sz="1400" kern="1200" baseline="30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хлориды: 0,267;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сульфаты</a:t>
                      </a:r>
                      <a:r>
                        <a:rPr lang="en-US" sz="1400" kern="1200">
                          <a:effectLst/>
                        </a:rPr>
                        <a:t>: </a:t>
                      </a:r>
                      <a:r>
                        <a:rPr lang="ru-RU" sz="1400" kern="1200">
                          <a:effectLst/>
                        </a:rPr>
                        <a:t>0,022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хлориды</a:t>
                      </a:r>
                      <a:r>
                        <a:rPr lang="en-US" sz="1400" kern="1200">
                          <a:effectLst/>
                        </a:rPr>
                        <a:t>: </a:t>
                      </a:r>
                      <a:r>
                        <a:rPr lang="ru-RU" sz="1400" kern="1200">
                          <a:effectLst/>
                        </a:rPr>
                        <a:t>0,267;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сульфаты</a:t>
                      </a:r>
                      <a:r>
                        <a:rPr lang="en-US" sz="1400" kern="1200">
                          <a:effectLst/>
                        </a:rPr>
                        <a:t>:</a:t>
                      </a:r>
                      <a:r>
                        <a:rPr lang="ru-RU" sz="1400" kern="1200">
                          <a:effectLst/>
                        </a:rPr>
                        <a:t> 0,022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Внешний гамма-фон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 Гр/ч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10</a:t>
                      </a:r>
                      <a:r>
                        <a:rPr lang="ru-RU" sz="1400" kern="1200" baseline="30000" dirty="0">
                          <a:effectLst/>
                        </a:rPr>
                        <a:t>-3</a:t>
                      </a:r>
                      <a:r>
                        <a:rPr lang="ru-RU" sz="1400" kern="1200" dirty="0">
                          <a:effectLst/>
                        </a:rPr>
                        <a:t> Гр/ч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3640" y="6232419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Структурная схема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17885"/>
            <a:ext cx="8208912" cy="51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Структурная схема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2898"/>
            <a:ext cx="7781424" cy="54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Состав ИК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95589"/>
            <a:ext cx="3270241" cy="2593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65010"/>
            <a:ext cx="3270241" cy="2593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064121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состав ИК </a:t>
            </a:r>
            <a:r>
              <a:rPr lang="ru-RU" sz="1600" dirty="0" smtClean="0"/>
              <a:t>АСРК входят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ru-RU" sz="1600" dirty="0"/>
              <a:t>непосредственно оборудование нижнего уровня (блоки и устройства детектирования) утверждённого типа, блоки и устройства обработки информации нижнего уровня (как </a:t>
            </a:r>
            <a:r>
              <a:rPr lang="ru-RU" sz="1600" dirty="0" smtClean="0"/>
              <a:t>правило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также утвержденного типа) и технические средства верхнего уровня для отображения информации с использованием человеко-машинных </a:t>
            </a:r>
            <a:r>
              <a:rPr lang="ru-RU" sz="1600" dirty="0" smtClean="0"/>
              <a:t>интерфейсов.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Оборудование </a:t>
            </a:r>
            <a:r>
              <a:rPr lang="ru-RU" sz="1600" dirty="0"/>
              <a:t>функционально законченных ИК, следуя цели повышения эргономических качеств АСРК, размещается на стендах радиационного контроля, имеющих в своем составе запорно-регулирующую арматуру, средства отбора проб, устройства локального управления работой ИК, блоки коммутации, питания и сигнализации, а также измерители физических параметров (расходомеры и пр.).</a:t>
            </a:r>
          </a:p>
        </p:txBody>
      </p:sp>
    </p:spTree>
    <p:extLst>
      <p:ext uri="{BB962C8B-B14F-4D97-AF65-F5344CB8AC3E}">
        <p14:creationId xmlns:p14="http://schemas.microsoft.com/office/powerpoint/2010/main" val="233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4.xml><?xml version="1.0" encoding="utf-8"?>
<a:theme xmlns:a="http://schemas.openxmlformats.org/drawingml/2006/main" name="Presentation_4x3_whit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49EF5732-6806-EA47-8127-8CA8B1C4571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5DF0E8CE-2597-D443-A104-562485DA562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2171E8CE-F480-BD48-9568-C15558498B0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3767</TotalTime>
  <Words>2006</Words>
  <Application>Microsoft Office PowerPoint</Application>
  <PresentationFormat>Экран (4:3)</PresentationFormat>
  <Paragraphs>354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Rosatom Light</vt:lpstr>
      <vt:lpstr>Times New Roman</vt:lpstr>
      <vt:lpstr>Wingdings 2</vt:lpstr>
      <vt:lpstr>Presentation_4x3_white_template</vt:lpstr>
      <vt:lpstr>Custom Design</vt:lpstr>
      <vt:lpstr>1_Custom Design</vt:lpstr>
      <vt:lpstr>Presentation_4x3_white_template_zfo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Андрианов;Гордеев</dc:creator>
  <cp:lastModifiedBy>Гордеев Андрей Сергеевич</cp:lastModifiedBy>
  <cp:revision>166</cp:revision>
  <dcterms:created xsi:type="dcterms:W3CDTF">2019-09-24T12:47:23Z</dcterms:created>
  <dcterms:modified xsi:type="dcterms:W3CDTF">2022-01-22T11:43:34Z</dcterms:modified>
</cp:coreProperties>
</file>